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4630400" cy="8229600"/>
  <p:notesSz cx="8229600" cy="14630400"/>
  <p:embeddedFontLst>
    <p:embeddedFont>
      <p:font typeface="Syne" pitchFamily="2" charset="77"/>
      <p:regular r:id="rId9"/>
    </p:embeddedFont>
    <p:embeddedFont>
      <p:font typeface="Syne Extra Bold" pitchFamily="2" charset="77"/>
      <p:regular r:id="rId10"/>
      <p:bold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0" d="100"/>
          <a:sy n="90" d="100"/>
        </p:scale>
        <p:origin x="76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15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Leverage AI In Product Management</a:t>
            </a:r>
            <a:endParaRPr lang="en-US" sz="4450" dirty="0"/>
          </a:p>
        </p:txBody>
      </p:sp>
      <p:sp>
        <p:nvSpPr>
          <p:cNvPr id="4" name="Text 1"/>
          <p:cNvSpPr/>
          <p:nvPr/>
        </p:nvSpPr>
        <p:spPr>
          <a:xfrm>
            <a:off x="7937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Discover how AI technologies can transform your daily PM workflow, boost productivity, and enhance decision-making. From creating compelling presentations to analyzing complex data, AI tools are reshaping how product teams work.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834033"/>
            <a:ext cx="2082998" cy="426244"/>
          </a:xfrm>
          <a:prstGeom prst="roundRect">
            <a:avLst>
              <a:gd name="adj" fmla="val 17880"/>
            </a:avLst>
          </a:prstGeom>
          <a:solidFill>
            <a:srgbClr val="334805"/>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9878" y="956429"/>
            <a:ext cx="181451" cy="181451"/>
          </a:xfrm>
          <a:prstGeom prst="rect">
            <a:avLst/>
          </a:prstGeom>
        </p:spPr>
      </p:pic>
      <p:sp>
        <p:nvSpPr>
          <p:cNvPr id="4" name="Text 1"/>
          <p:cNvSpPr/>
          <p:nvPr/>
        </p:nvSpPr>
        <p:spPr>
          <a:xfrm>
            <a:off x="1202055" y="902018"/>
            <a:ext cx="1538645" cy="290274"/>
          </a:xfrm>
          <a:prstGeom prst="rect">
            <a:avLst/>
          </a:prstGeom>
          <a:noFill/>
          <a:ln/>
        </p:spPr>
        <p:txBody>
          <a:bodyPr wrap="none" lIns="0" tIns="0" rIns="0" bIns="0" rtlCol="0" anchor="t"/>
          <a:lstStyle/>
          <a:p>
            <a:pPr marL="0" indent="0" algn="l">
              <a:lnSpc>
                <a:spcPts val="2250"/>
              </a:lnSpc>
              <a:buNone/>
            </a:pPr>
            <a:r>
              <a:rPr lang="en-US" sz="1400" dirty="0">
                <a:solidFill>
                  <a:srgbClr val="D7E5D8"/>
                </a:solidFill>
                <a:latin typeface="Syne" pitchFamily="34" charset="0"/>
                <a:ea typeface="Syne" pitchFamily="34" charset="-122"/>
                <a:cs typeface="Syne" pitchFamily="34" charset="-120"/>
              </a:rPr>
              <a:t>GETTING STARTED</a:t>
            </a:r>
            <a:endParaRPr lang="en-US" sz="1400" dirty="0"/>
          </a:p>
        </p:txBody>
      </p:sp>
      <p:sp>
        <p:nvSpPr>
          <p:cNvPr id="5" name="Text 2"/>
          <p:cNvSpPr/>
          <p:nvPr/>
        </p:nvSpPr>
        <p:spPr>
          <a:xfrm>
            <a:off x="793790" y="1351002"/>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How I Got Started with the Project</a:t>
            </a:r>
            <a:endParaRPr lang="en-US" sz="4450" dirty="0"/>
          </a:p>
        </p:txBody>
      </p:sp>
      <p:sp>
        <p:nvSpPr>
          <p:cNvPr id="6" name="Text 3"/>
          <p:cNvSpPr/>
          <p:nvPr/>
        </p:nvSpPr>
        <p:spPr>
          <a:xfrm>
            <a:off x="793790" y="3108722"/>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I began by asking Claude Code a simple but powerful question about improving PM productivity through AI. The goal was to create a comprehensive presentation exploring AI tools that could enhance our daily work—from product presentations and marketing collateral to business analysis and customer meetings.</a:t>
            </a:r>
            <a:endParaRPr lang="en-US" sz="1750" dirty="0"/>
          </a:p>
        </p:txBody>
      </p:sp>
      <p:sp>
        <p:nvSpPr>
          <p:cNvPr id="7" name="Text 4"/>
          <p:cNvSpPr/>
          <p:nvPr/>
        </p:nvSpPr>
        <p:spPr>
          <a:xfrm>
            <a:off x="1133951" y="4707731"/>
            <a:ext cx="12702659" cy="1814513"/>
          </a:xfrm>
          <a:prstGeom prst="rect">
            <a:avLst/>
          </a:prstGeom>
          <a:noFill/>
          <a:ln/>
        </p:spPr>
        <p:txBody>
          <a:bodyPr wrap="square" lIns="0" tIns="0" rIns="0" bIns="0" rtlCol="0" anchor="t"/>
          <a:lstStyle/>
          <a:p>
            <a:pPr marL="0" indent="0" algn="l">
              <a:lnSpc>
                <a:spcPts val="2850"/>
              </a:lnSpc>
              <a:buNone/>
            </a:pPr>
            <a:r>
              <a:rPr lang="en-US" sz="1750" i="1" dirty="0">
                <a:solidFill>
                  <a:srgbClr val="D7E5D8"/>
                </a:solidFill>
                <a:latin typeface="Syne" pitchFamily="34" charset="0"/>
                <a:ea typeface="Syne" pitchFamily="34" charset="-122"/>
                <a:cs typeface="Syne" pitchFamily="34" charset="-120"/>
              </a:rPr>
              <a:t>"I am going to create a 1-hour long presentation to share with my team on how to use AI to improve productivity in Product Management roles. Our daily work involves creating product presentations and marketing collaterals (blogs, videos etc), making product &amp; packaging analysis and decisions, analyzing business data, meeting with internal teams and external customers. I would like to have you give me a plan on the content I should include in my presentation. I would also like you to point out AI tools I should explore to see if they can help with the tasks we have daily. Rank the tools you recommend and provide web link."</a:t>
            </a:r>
            <a:endParaRPr lang="en-US" sz="1750" dirty="0"/>
          </a:p>
        </p:txBody>
      </p:sp>
      <p:sp>
        <p:nvSpPr>
          <p:cNvPr id="8" name="Shape 5"/>
          <p:cNvSpPr/>
          <p:nvPr/>
        </p:nvSpPr>
        <p:spPr>
          <a:xfrm>
            <a:off x="793790" y="4452580"/>
            <a:ext cx="30480" cy="2324814"/>
          </a:xfrm>
          <a:prstGeom prst="rect">
            <a:avLst/>
          </a:prstGeom>
          <a:solidFill>
            <a:srgbClr val="A9F00F"/>
          </a:solidFill>
          <a:ln/>
        </p:spPr>
        <p:txBody>
          <a:bodyPr/>
          <a:lstStyle/>
          <a:p>
            <a:endParaRPr lang="en-US"/>
          </a:p>
        </p:txBody>
      </p:sp>
      <p:sp>
        <p:nvSpPr>
          <p:cNvPr id="9" name="Text 6"/>
          <p:cNvSpPr/>
          <p:nvPr/>
        </p:nvSpPr>
        <p:spPr>
          <a:xfrm>
            <a:off x="793790" y="703254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This initial prompt set the foundation for discovering practical AI solutions tailored to PM needs.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625554"/>
            <a:ext cx="1390293" cy="441484"/>
          </a:xfrm>
          <a:prstGeom prst="roundRect">
            <a:avLst>
              <a:gd name="adj" fmla="val 17263"/>
            </a:avLst>
          </a:prstGeom>
          <a:noFill/>
          <a:ln w="7620">
            <a:solidFill>
              <a:srgbClr val="A9F00F"/>
            </a:solidFill>
            <a:prstDash val="solid"/>
          </a:ln>
        </p:spPr>
        <p:txBody>
          <a:bodyPr/>
          <a:lstStyle/>
          <a:p>
            <a:endParaRPr lang="en-US"/>
          </a:p>
        </p:txBody>
      </p:sp>
      <p:sp>
        <p:nvSpPr>
          <p:cNvPr id="3" name="Text 1"/>
          <p:cNvSpPr/>
          <p:nvPr/>
        </p:nvSpPr>
        <p:spPr>
          <a:xfrm>
            <a:off x="937498" y="701159"/>
            <a:ext cx="1102876" cy="290274"/>
          </a:xfrm>
          <a:prstGeom prst="rect">
            <a:avLst/>
          </a:prstGeom>
          <a:noFill/>
          <a:ln/>
        </p:spPr>
        <p:txBody>
          <a:bodyPr wrap="none" lIns="0" tIns="0" rIns="0" bIns="0" rtlCol="0" anchor="t"/>
          <a:lstStyle/>
          <a:p>
            <a:pPr marL="0" indent="0" algn="l">
              <a:lnSpc>
                <a:spcPts val="2250"/>
              </a:lnSpc>
              <a:buNone/>
            </a:pPr>
            <a:r>
              <a:rPr lang="en-US" sz="1400" dirty="0">
                <a:solidFill>
                  <a:srgbClr val="A9F00F"/>
                </a:solidFill>
                <a:latin typeface="Syne" pitchFamily="34" charset="0"/>
                <a:ea typeface="Syne" pitchFamily="34" charset="-122"/>
                <a:cs typeface="Syne" pitchFamily="34" charset="-120"/>
              </a:rPr>
              <a:t>AI RESPONSE</a:t>
            </a:r>
            <a:endParaRPr lang="en-US" sz="1400" dirty="0"/>
          </a:p>
        </p:txBody>
      </p:sp>
      <p:sp>
        <p:nvSpPr>
          <p:cNvPr id="4" name="Text 2"/>
          <p:cNvSpPr/>
          <p:nvPr/>
        </p:nvSpPr>
        <p:spPr>
          <a:xfrm>
            <a:off x="793790" y="1157764"/>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Claude's Comprehensive Analysis</a:t>
            </a:r>
            <a:endParaRPr lang="en-US" sz="4450" dirty="0"/>
          </a:p>
        </p:txBody>
      </p:sp>
      <p:sp>
        <p:nvSpPr>
          <p:cNvPr id="5" name="Text 3"/>
          <p:cNvSpPr/>
          <p:nvPr/>
        </p:nvSpPr>
        <p:spPr>
          <a:xfrm>
            <a:off x="793790" y="291548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Claude Code delivered an extensive breakdown of AI tools and implementation strategies. The response covered everything from content creation platforms to data analysis solutions, each ranked by relevance and impact for product management workflows.</a:t>
            </a:r>
            <a:endParaRPr lang="en-US" sz="1750" dirty="0"/>
          </a:p>
        </p:txBody>
      </p:sp>
      <p:pic>
        <p:nvPicPr>
          <p:cNvPr id="6" name="Image 0" descr="preencoded.png"/>
          <p:cNvPicPr>
            <a:picLocks noChangeAspect="1"/>
          </p:cNvPicPr>
          <p:nvPr/>
        </p:nvPicPr>
        <p:blipFill>
          <a:blip r:embed="rId3"/>
          <a:stretch>
            <a:fillRect/>
          </a:stretch>
        </p:blipFill>
        <p:spPr>
          <a:xfrm>
            <a:off x="793790" y="3896439"/>
            <a:ext cx="2411968" cy="1490663"/>
          </a:xfrm>
          <a:prstGeom prst="rect">
            <a:avLst/>
          </a:prstGeom>
        </p:spPr>
      </p:pic>
      <p:sp>
        <p:nvSpPr>
          <p:cNvPr id="7" name="Text 4"/>
          <p:cNvSpPr/>
          <p:nvPr/>
        </p:nvSpPr>
        <p:spPr>
          <a:xfrm>
            <a:off x="793790" y="5670590"/>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Presentation Tools</a:t>
            </a:r>
            <a:endParaRPr lang="en-US" sz="2200" dirty="0"/>
          </a:p>
        </p:txBody>
      </p:sp>
      <p:sp>
        <p:nvSpPr>
          <p:cNvPr id="8" name="Text 5"/>
          <p:cNvSpPr/>
          <p:nvPr/>
        </p:nvSpPr>
        <p:spPr>
          <a:xfrm>
            <a:off x="793790" y="6515338"/>
            <a:ext cx="4158615" cy="1088708"/>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AI-powered platforms for creating compelling product decks and marketing materials</a:t>
            </a:r>
            <a:endParaRPr lang="en-US" sz="1750" dirty="0"/>
          </a:p>
        </p:txBody>
      </p:sp>
      <p:pic>
        <p:nvPicPr>
          <p:cNvPr id="9" name="Image 1" descr="preencoded.png"/>
          <p:cNvPicPr>
            <a:picLocks noChangeAspect="1"/>
          </p:cNvPicPr>
          <p:nvPr/>
        </p:nvPicPr>
        <p:blipFill>
          <a:blip r:embed="rId4"/>
          <a:stretch>
            <a:fillRect/>
          </a:stretch>
        </p:blipFill>
        <p:spPr>
          <a:xfrm>
            <a:off x="5235893" y="3896439"/>
            <a:ext cx="2411968" cy="1490663"/>
          </a:xfrm>
          <a:prstGeom prst="rect">
            <a:avLst/>
          </a:prstGeom>
        </p:spPr>
      </p:pic>
      <p:sp>
        <p:nvSpPr>
          <p:cNvPr id="10" name="Text 6"/>
          <p:cNvSpPr/>
          <p:nvPr/>
        </p:nvSpPr>
        <p:spPr>
          <a:xfrm>
            <a:off x="5235893" y="5670590"/>
            <a:ext cx="3997523" cy="354330"/>
          </a:xfrm>
          <a:prstGeom prst="rect">
            <a:avLst/>
          </a:prstGeom>
          <a:noFill/>
          <a:ln/>
        </p:spPr>
        <p:txBody>
          <a:bodyPr wrap="non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Analysis Solutions</a:t>
            </a:r>
            <a:endParaRPr lang="en-US" sz="2200" dirty="0"/>
          </a:p>
        </p:txBody>
      </p:sp>
      <p:sp>
        <p:nvSpPr>
          <p:cNvPr id="11" name="Text 7"/>
          <p:cNvSpPr/>
          <p:nvPr/>
        </p:nvSpPr>
        <p:spPr>
          <a:xfrm>
            <a:off x="5235893" y="616100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Advanced analytics tools for product decisions and business intelligence</a:t>
            </a:r>
            <a:endParaRPr lang="en-US" sz="1750" dirty="0"/>
          </a:p>
        </p:txBody>
      </p:sp>
      <p:pic>
        <p:nvPicPr>
          <p:cNvPr id="12" name="Image 2" descr="preencoded.png"/>
          <p:cNvPicPr>
            <a:picLocks noChangeAspect="1"/>
          </p:cNvPicPr>
          <p:nvPr/>
        </p:nvPicPr>
        <p:blipFill>
          <a:blip r:embed="rId5"/>
          <a:stretch>
            <a:fillRect/>
          </a:stretch>
        </p:blipFill>
        <p:spPr>
          <a:xfrm>
            <a:off x="9677995" y="3896439"/>
            <a:ext cx="2411968" cy="1490663"/>
          </a:xfrm>
          <a:prstGeom prst="rect">
            <a:avLst/>
          </a:prstGeom>
        </p:spPr>
      </p:pic>
      <p:sp>
        <p:nvSpPr>
          <p:cNvPr id="13" name="Text 8"/>
          <p:cNvSpPr/>
          <p:nvPr/>
        </p:nvSpPr>
        <p:spPr>
          <a:xfrm>
            <a:off x="9677995" y="5670590"/>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D7E5D8"/>
                </a:solidFill>
                <a:latin typeface="Syne Extra Bold" pitchFamily="34" charset="0"/>
                <a:ea typeface="Syne Extra Bold" pitchFamily="34" charset="-122"/>
                <a:cs typeface="Syne Extra Bold" pitchFamily="34" charset="-120"/>
              </a:rPr>
              <a:t>Collaboration Platforms</a:t>
            </a:r>
            <a:endParaRPr lang="en-US" sz="2200" dirty="0"/>
          </a:p>
        </p:txBody>
      </p:sp>
      <p:sp>
        <p:nvSpPr>
          <p:cNvPr id="14" name="Text 9"/>
          <p:cNvSpPr/>
          <p:nvPr/>
        </p:nvSpPr>
        <p:spPr>
          <a:xfrm>
            <a:off x="9677995" y="6515338"/>
            <a:ext cx="4158615" cy="725805"/>
          </a:xfrm>
          <a:prstGeom prst="rect">
            <a:avLst/>
          </a:prstGeom>
          <a:noFill/>
          <a:ln/>
        </p:spPr>
        <p:txBody>
          <a:bodyPr wrap="square" lIns="0" tIns="0" rIns="0" bIns="0" rtlCol="0" anchor="t"/>
          <a:lstStyle/>
          <a:p>
            <a:pPr marL="0" indent="0" algn="l">
              <a:lnSpc>
                <a:spcPts val="2850"/>
              </a:lnSpc>
              <a:buNone/>
            </a:pPr>
            <a:r>
              <a:rPr lang="en-US" sz="1750" dirty="0">
                <a:solidFill>
                  <a:srgbClr val="D7E5D8"/>
                </a:solidFill>
                <a:latin typeface="Syne" pitchFamily="34" charset="0"/>
                <a:ea typeface="Syne" pitchFamily="34" charset="-122"/>
                <a:cs typeface="Syne" pitchFamily="34" charset="-120"/>
              </a:rPr>
              <a:t>Smart meeting assistants and team communication enhancers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640675"/>
            <a:ext cx="1475423" cy="317778"/>
          </a:xfrm>
          <a:prstGeom prst="roundRect">
            <a:avLst>
              <a:gd name="adj" fmla="val 19187"/>
            </a:avLst>
          </a:prstGeom>
          <a:solidFill>
            <a:srgbClr val="334805"/>
          </a:solidFill>
          <a:ln/>
        </p:spPr>
        <p:txBody>
          <a:bodyPr/>
          <a:lstStyle/>
          <a:p>
            <a:endParaRPr lang="en-US"/>
          </a:p>
        </p:txBody>
      </p:sp>
      <p:sp>
        <p:nvSpPr>
          <p:cNvPr id="3" name="Text 1"/>
          <p:cNvSpPr/>
          <p:nvPr/>
        </p:nvSpPr>
        <p:spPr>
          <a:xfrm>
            <a:off x="902613" y="695087"/>
            <a:ext cx="1257776" cy="208955"/>
          </a:xfrm>
          <a:prstGeom prst="rect">
            <a:avLst/>
          </a:prstGeom>
          <a:noFill/>
          <a:ln/>
        </p:spPr>
        <p:txBody>
          <a:bodyPr wrap="none" lIns="0" tIns="0" rIns="0" bIns="0" rtlCol="0" anchor="t"/>
          <a:lstStyle/>
          <a:p>
            <a:pPr marL="0" indent="0" algn="l">
              <a:lnSpc>
                <a:spcPts val="1600"/>
              </a:lnSpc>
              <a:buNone/>
            </a:pPr>
            <a:r>
              <a:rPr lang="en-US" sz="1100" dirty="0">
                <a:solidFill>
                  <a:srgbClr val="D7E5D8"/>
                </a:solidFill>
                <a:latin typeface="Syne" pitchFamily="34" charset="0"/>
                <a:ea typeface="Syne" pitchFamily="34" charset="-122"/>
                <a:cs typeface="Syne" pitchFamily="34" charset="-120"/>
              </a:rPr>
              <a:t>TOOL CATEGORIES</a:t>
            </a:r>
            <a:endParaRPr lang="en-US" sz="1100" dirty="0"/>
          </a:p>
        </p:txBody>
      </p:sp>
      <p:sp>
        <p:nvSpPr>
          <p:cNvPr id="4" name="Text 2"/>
          <p:cNvSpPr/>
          <p:nvPr/>
        </p:nvSpPr>
        <p:spPr>
          <a:xfrm>
            <a:off x="793790" y="1016437"/>
            <a:ext cx="10791349" cy="566976"/>
          </a:xfrm>
          <a:prstGeom prst="rect">
            <a:avLst/>
          </a:prstGeom>
          <a:noFill/>
          <a:ln/>
        </p:spPr>
        <p:txBody>
          <a:bodyPr wrap="none" lIns="0" tIns="0" rIns="0" bIns="0" rtlCol="0" anchor="t"/>
          <a:lstStyle/>
          <a:p>
            <a:pPr marL="0" indent="0" algn="l">
              <a:lnSpc>
                <a:spcPts val="4450"/>
              </a:lnSpc>
              <a:buNone/>
            </a:pPr>
            <a:r>
              <a:rPr lang="en-US" sz="3550" b="1" dirty="0">
                <a:solidFill>
                  <a:srgbClr val="F0F4F1"/>
                </a:solidFill>
                <a:latin typeface="Syne Extra Bold" pitchFamily="34" charset="0"/>
                <a:ea typeface="Syne Extra Bold" pitchFamily="34" charset="-122"/>
                <a:cs typeface="Syne Extra Bold" pitchFamily="34" charset="-120"/>
              </a:rPr>
              <a:t>AI Tools Across PM Workflows</a:t>
            </a:r>
            <a:endParaRPr lang="en-US" sz="3550" dirty="0"/>
          </a:p>
        </p:txBody>
      </p:sp>
      <p:sp>
        <p:nvSpPr>
          <p:cNvPr id="5" name="Text 3"/>
          <p:cNvSpPr/>
          <p:nvPr/>
        </p:nvSpPr>
        <p:spPr>
          <a:xfrm>
            <a:off x="793790" y="1801058"/>
            <a:ext cx="13042821" cy="522446"/>
          </a:xfrm>
          <a:prstGeom prst="rect">
            <a:avLst/>
          </a:prstGeom>
          <a:noFill/>
          <a:ln/>
        </p:spPr>
        <p:txBody>
          <a:bodyPr wrap="square" lIns="0" tIns="0" rIns="0" bIns="0" rtlCol="0" anchor="t"/>
          <a:lstStyle/>
          <a:p>
            <a:pPr marL="0" indent="0" algn="l">
              <a:lnSpc>
                <a:spcPts val="2050"/>
              </a:lnSpc>
              <a:buNone/>
            </a:pPr>
            <a:r>
              <a:rPr lang="en-US" sz="1400" dirty="0">
                <a:solidFill>
                  <a:srgbClr val="D7E5D8"/>
                </a:solidFill>
                <a:latin typeface="Syne" pitchFamily="34" charset="0"/>
                <a:ea typeface="Syne" pitchFamily="34" charset="-122"/>
                <a:cs typeface="Syne" pitchFamily="34" charset="-120"/>
              </a:rPr>
              <a:t>The recommendations spanned multiple categories, each addressing specific pain points in product management. From automating routine tasks to generating insights from complex datasets, these tools represent the cutting edge of PM productivity enhancement.</a:t>
            </a:r>
            <a:endParaRPr lang="en-US" sz="1400" dirty="0"/>
          </a:p>
        </p:txBody>
      </p:sp>
      <p:pic>
        <p:nvPicPr>
          <p:cNvPr id="6" name="Image 0" descr="preencoded.png"/>
          <p:cNvPicPr>
            <a:picLocks noChangeAspect="1"/>
          </p:cNvPicPr>
          <p:nvPr/>
        </p:nvPicPr>
        <p:blipFill>
          <a:blip r:embed="rId3"/>
          <a:stretch>
            <a:fillRect/>
          </a:stretch>
        </p:blipFill>
        <p:spPr>
          <a:xfrm>
            <a:off x="801410" y="2605088"/>
            <a:ext cx="4817388" cy="2177534"/>
          </a:xfrm>
          <a:prstGeom prst="rect">
            <a:avLst/>
          </a:prstGeom>
        </p:spPr>
      </p:pic>
      <p:pic>
        <p:nvPicPr>
          <p:cNvPr id="7" name="Image 1" descr="preencoded.png"/>
          <p:cNvPicPr>
            <a:picLocks noChangeAspect="1"/>
          </p:cNvPicPr>
          <p:nvPr/>
        </p:nvPicPr>
        <p:blipFill>
          <a:blip r:embed="rId4"/>
          <a:stretch>
            <a:fillRect/>
          </a:stretch>
        </p:blipFill>
        <p:spPr>
          <a:xfrm>
            <a:off x="5763935" y="2605088"/>
            <a:ext cx="4082534" cy="2177534"/>
          </a:xfrm>
          <a:prstGeom prst="rect">
            <a:avLst/>
          </a:prstGeom>
        </p:spPr>
      </p:pic>
      <p:pic>
        <p:nvPicPr>
          <p:cNvPr id="8" name="Image 2" descr="preencoded.png"/>
          <p:cNvPicPr>
            <a:picLocks noChangeAspect="1"/>
          </p:cNvPicPr>
          <p:nvPr/>
        </p:nvPicPr>
        <p:blipFill>
          <a:blip r:embed="rId5"/>
          <a:stretch>
            <a:fillRect/>
          </a:stretch>
        </p:blipFill>
        <p:spPr>
          <a:xfrm>
            <a:off x="9991606" y="2605088"/>
            <a:ext cx="3837503" cy="2177534"/>
          </a:xfrm>
          <a:prstGeom prst="rect">
            <a:avLst/>
          </a:prstGeom>
        </p:spPr>
      </p:pic>
      <p:sp>
        <p:nvSpPr>
          <p:cNvPr id="9" name="Text 4"/>
          <p:cNvSpPr/>
          <p:nvPr/>
        </p:nvSpPr>
        <p:spPr>
          <a:xfrm>
            <a:off x="793790" y="5064204"/>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Light" pitchFamily="34" charset="0"/>
                <a:ea typeface="Syne Light" pitchFamily="34" charset="-122"/>
                <a:cs typeface="Syne Light" pitchFamily="34" charset="-120"/>
              </a:rPr>
              <a:t>01</a:t>
            </a:r>
            <a:endParaRPr lang="en-US" sz="1400" dirty="0"/>
          </a:p>
        </p:txBody>
      </p:sp>
      <p:sp>
        <p:nvSpPr>
          <p:cNvPr id="10" name="Shape 5"/>
          <p:cNvSpPr/>
          <p:nvPr/>
        </p:nvSpPr>
        <p:spPr>
          <a:xfrm>
            <a:off x="793790" y="5349716"/>
            <a:ext cx="6448782" cy="22860"/>
          </a:xfrm>
          <a:prstGeom prst="rect">
            <a:avLst/>
          </a:prstGeom>
          <a:solidFill>
            <a:srgbClr val="A9F00F"/>
          </a:solidFill>
          <a:ln/>
        </p:spPr>
        <p:txBody>
          <a:bodyPr/>
          <a:lstStyle/>
          <a:p>
            <a:endParaRPr lang="en-US"/>
          </a:p>
        </p:txBody>
      </p:sp>
      <p:sp>
        <p:nvSpPr>
          <p:cNvPr id="11" name="Text 6"/>
          <p:cNvSpPr/>
          <p:nvPr/>
        </p:nvSpPr>
        <p:spPr>
          <a:xfrm>
            <a:off x="793790" y="5486162"/>
            <a:ext cx="3135273"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Content Creation</a:t>
            </a:r>
            <a:endParaRPr lang="en-US" sz="1750" dirty="0"/>
          </a:p>
        </p:txBody>
      </p:sp>
      <p:sp>
        <p:nvSpPr>
          <p:cNvPr id="12" name="Text 7"/>
          <p:cNvSpPr/>
          <p:nvPr/>
        </p:nvSpPr>
        <p:spPr>
          <a:xfrm>
            <a:off x="793790" y="5856684"/>
            <a:ext cx="6448782" cy="261223"/>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pitchFamily="34" charset="0"/>
                <a:ea typeface="Syne" pitchFamily="34" charset="-122"/>
                <a:cs typeface="Syne" pitchFamily="34" charset="-120"/>
              </a:rPr>
              <a:t>Tools for presentations, blogs, videos, and marketing materials</a:t>
            </a:r>
            <a:endParaRPr lang="en-US" sz="1400" dirty="0"/>
          </a:p>
        </p:txBody>
      </p:sp>
      <p:sp>
        <p:nvSpPr>
          <p:cNvPr id="13" name="Text 8"/>
          <p:cNvSpPr/>
          <p:nvPr/>
        </p:nvSpPr>
        <p:spPr>
          <a:xfrm>
            <a:off x="7387709" y="5064204"/>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Light" pitchFamily="34" charset="0"/>
                <a:ea typeface="Syne Light" pitchFamily="34" charset="-122"/>
                <a:cs typeface="Syne Light" pitchFamily="34" charset="-120"/>
              </a:rPr>
              <a:t>02</a:t>
            </a:r>
            <a:endParaRPr lang="en-US" sz="1400" dirty="0"/>
          </a:p>
        </p:txBody>
      </p:sp>
      <p:sp>
        <p:nvSpPr>
          <p:cNvPr id="14" name="Shape 9"/>
          <p:cNvSpPr/>
          <p:nvPr/>
        </p:nvSpPr>
        <p:spPr>
          <a:xfrm>
            <a:off x="7387709" y="5349716"/>
            <a:ext cx="6448901" cy="22860"/>
          </a:xfrm>
          <a:prstGeom prst="rect">
            <a:avLst/>
          </a:prstGeom>
          <a:solidFill>
            <a:srgbClr val="A9F00F"/>
          </a:solidFill>
          <a:ln/>
        </p:spPr>
        <p:txBody>
          <a:bodyPr/>
          <a:lstStyle/>
          <a:p>
            <a:endParaRPr lang="en-US"/>
          </a:p>
        </p:txBody>
      </p:sp>
      <p:sp>
        <p:nvSpPr>
          <p:cNvPr id="15" name="Text 10"/>
          <p:cNvSpPr/>
          <p:nvPr/>
        </p:nvSpPr>
        <p:spPr>
          <a:xfrm>
            <a:off x="7387709" y="5486162"/>
            <a:ext cx="2467689"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Data Analysis</a:t>
            </a:r>
            <a:endParaRPr lang="en-US" sz="1750" dirty="0"/>
          </a:p>
        </p:txBody>
      </p:sp>
      <p:sp>
        <p:nvSpPr>
          <p:cNvPr id="16" name="Text 11"/>
          <p:cNvSpPr/>
          <p:nvPr/>
        </p:nvSpPr>
        <p:spPr>
          <a:xfrm>
            <a:off x="7387709" y="5856684"/>
            <a:ext cx="6448901" cy="261223"/>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pitchFamily="34" charset="0"/>
                <a:ea typeface="Syne" pitchFamily="34" charset="-122"/>
                <a:cs typeface="Syne" pitchFamily="34" charset="-120"/>
              </a:rPr>
              <a:t>Business intelligence and product analytics platforms</a:t>
            </a:r>
            <a:endParaRPr lang="en-US" sz="1400" dirty="0"/>
          </a:p>
        </p:txBody>
      </p:sp>
      <p:sp>
        <p:nvSpPr>
          <p:cNvPr id="17" name="Text 12"/>
          <p:cNvSpPr/>
          <p:nvPr/>
        </p:nvSpPr>
        <p:spPr>
          <a:xfrm>
            <a:off x="793790" y="6399133"/>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Light" pitchFamily="34" charset="0"/>
                <a:ea typeface="Syne Light" pitchFamily="34" charset="-122"/>
                <a:cs typeface="Syne Light" pitchFamily="34" charset="-120"/>
              </a:rPr>
              <a:t>03</a:t>
            </a:r>
            <a:endParaRPr lang="en-US" sz="1400" dirty="0"/>
          </a:p>
        </p:txBody>
      </p:sp>
      <p:sp>
        <p:nvSpPr>
          <p:cNvPr id="18" name="Shape 13"/>
          <p:cNvSpPr/>
          <p:nvPr/>
        </p:nvSpPr>
        <p:spPr>
          <a:xfrm>
            <a:off x="793790" y="6684645"/>
            <a:ext cx="6448782" cy="22860"/>
          </a:xfrm>
          <a:prstGeom prst="rect">
            <a:avLst/>
          </a:prstGeom>
          <a:solidFill>
            <a:srgbClr val="A9F00F"/>
          </a:solidFill>
          <a:ln/>
        </p:spPr>
        <p:txBody>
          <a:bodyPr/>
          <a:lstStyle/>
          <a:p>
            <a:endParaRPr lang="en-US"/>
          </a:p>
        </p:txBody>
      </p:sp>
      <p:sp>
        <p:nvSpPr>
          <p:cNvPr id="19" name="Text 14"/>
          <p:cNvSpPr/>
          <p:nvPr/>
        </p:nvSpPr>
        <p:spPr>
          <a:xfrm>
            <a:off x="793790" y="6821091"/>
            <a:ext cx="2961442"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Communication</a:t>
            </a:r>
            <a:endParaRPr lang="en-US" sz="1750" dirty="0"/>
          </a:p>
        </p:txBody>
      </p:sp>
      <p:sp>
        <p:nvSpPr>
          <p:cNvPr id="20" name="Text 15"/>
          <p:cNvSpPr/>
          <p:nvPr/>
        </p:nvSpPr>
        <p:spPr>
          <a:xfrm>
            <a:off x="793790" y="7191613"/>
            <a:ext cx="6448782" cy="261223"/>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pitchFamily="34" charset="0"/>
                <a:ea typeface="Syne" pitchFamily="34" charset="-122"/>
                <a:cs typeface="Syne" pitchFamily="34" charset="-120"/>
              </a:rPr>
              <a:t>Meeting transcription and team collaboration solutions</a:t>
            </a:r>
            <a:endParaRPr lang="en-US" sz="1400" dirty="0"/>
          </a:p>
        </p:txBody>
      </p:sp>
      <p:sp>
        <p:nvSpPr>
          <p:cNvPr id="21" name="Text 16"/>
          <p:cNvSpPr/>
          <p:nvPr/>
        </p:nvSpPr>
        <p:spPr>
          <a:xfrm>
            <a:off x="7387709" y="6399133"/>
            <a:ext cx="181451" cy="226814"/>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Light" pitchFamily="34" charset="0"/>
                <a:ea typeface="Syne Light" pitchFamily="34" charset="-122"/>
                <a:cs typeface="Syne Light" pitchFamily="34" charset="-120"/>
              </a:rPr>
              <a:t>04</a:t>
            </a:r>
            <a:endParaRPr lang="en-US" sz="1400" dirty="0"/>
          </a:p>
        </p:txBody>
      </p:sp>
      <p:sp>
        <p:nvSpPr>
          <p:cNvPr id="22" name="Shape 17"/>
          <p:cNvSpPr/>
          <p:nvPr/>
        </p:nvSpPr>
        <p:spPr>
          <a:xfrm>
            <a:off x="7387709" y="6684645"/>
            <a:ext cx="6448901" cy="22860"/>
          </a:xfrm>
          <a:prstGeom prst="rect">
            <a:avLst/>
          </a:prstGeom>
          <a:solidFill>
            <a:srgbClr val="A9F00F"/>
          </a:solidFill>
          <a:ln/>
        </p:spPr>
        <p:txBody>
          <a:bodyPr/>
          <a:lstStyle/>
          <a:p>
            <a:endParaRPr lang="en-US"/>
          </a:p>
        </p:txBody>
      </p:sp>
      <p:sp>
        <p:nvSpPr>
          <p:cNvPr id="23" name="Text 18"/>
          <p:cNvSpPr/>
          <p:nvPr/>
        </p:nvSpPr>
        <p:spPr>
          <a:xfrm>
            <a:off x="7387709" y="6821091"/>
            <a:ext cx="3078837" cy="283488"/>
          </a:xfrm>
          <a:prstGeom prst="rect">
            <a:avLst/>
          </a:prstGeom>
          <a:noFill/>
          <a:ln/>
        </p:spPr>
        <p:txBody>
          <a:bodyPr wrap="none" lIns="0" tIns="0" rIns="0" bIns="0" rtlCol="0" anchor="t"/>
          <a:lstStyle/>
          <a:p>
            <a:pPr marL="0" indent="0" algn="l">
              <a:lnSpc>
                <a:spcPts val="2200"/>
              </a:lnSpc>
              <a:buNone/>
            </a:pPr>
            <a:r>
              <a:rPr lang="en-US" sz="1750" b="1" dirty="0">
                <a:solidFill>
                  <a:srgbClr val="D7E5D8"/>
                </a:solidFill>
                <a:latin typeface="Syne Extra Bold" pitchFamily="34" charset="0"/>
                <a:ea typeface="Syne Extra Bold" pitchFamily="34" charset="-122"/>
                <a:cs typeface="Syne Extra Bold" pitchFamily="34" charset="-120"/>
              </a:rPr>
              <a:t>Decision Support</a:t>
            </a:r>
            <a:endParaRPr lang="en-US" sz="1750" dirty="0"/>
          </a:p>
        </p:txBody>
      </p:sp>
      <p:sp>
        <p:nvSpPr>
          <p:cNvPr id="24" name="Text 19"/>
          <p:cNvSpPr/>
          <p:nvPr/>
        </p:nvSpPr>
        <p:spPr>
          <a:xfrm>
            <a:off x="7387709" y="7191613"/>
            <a:ext cx="6448901" cy="261223"/>
          </a:xfrm>
          <a:prstGeom prst="rect">
            <a:avLst/>
          </a:prstGeom>
          <a:noFill/>
          <a:ln/>
        </p:spPr>
        <p:txBody>
          <a:bodyPr wrap="none" lIns="0" tIns="0" rIns="0" bIns="0" rtlCol="0" anchor="t"/>
          <a:lstStyle/>
          <a:p>
            <a:pPr marL="0" indent="0" algn="l">
              <a:lnSpc>
                <a:spcPts val="2050"/>
              </a:lnSpc>
              <a:buNone/>
            </a:pPr>
            <a:r>
              <a:rPr lang="en-US" sz="1400" dirty="0">
                <a:solidFill>
                  <a:srgbClr val="D7E5D8"/>
                </a:solidFill>
                <a:latin typeface="Syne" pitchFamily="34" charset="0"/>
                <a:ea typeface="Syne" pitchFamily="34" charset="-122"/>
                <a:cs typeface="Syne" pitchFamily="34" charset="-120"/>
              </a:rPr>
              <a:t>AI assistants for strategic planning and prioritization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77835" y="611148"/>
            <a:ext cx="1241108" cy="378381"/>
          </a:xfrm>
          <a:prstGeom prst="roundRect">
            <a:avLst>
              <a:gd name="adj" fmla="val 17763"/>
            </a:avLst>
          </a:prstGeom>
          <a:noFill/>
          <a:ln w="7620">
            <a:solidFill>
              <a:srgbClr val="A9F00F"/>
            </a:solidFill>
            <a:prstDash val="solid"/>
          </a:ln>
        </p:spPr>
        <p:txBody>
          <a:bodyPr/>
          <a:lstStyle/>
          <a:p>
            <a:endParaRPr lang="en-US"/>
          </a:p>
        </p:txBody>
      </p:sp>
      <p:sp>
        <p:nvSpPr>
          <p:cNvPr id="3" name="Text 1"/>
          <p:cNvSpPr/>
          <p:nvPr/>
        </p:nvSpPr>
        <p:spPr>
          <a:xfrm>
            <a:off x="905470" y="678775"/>
            <a:ext cx="985838" cy="243126"/>
          </a:xfrm>
          <a:prstGeom prst="rect">
            <a:avLst/>
          </a:prstGeom>
          <a:noFill/>
          <a:ln/>
        </p:spPr>
        <p:txBody>
          <a:bodyPr wrap="none" lIns="0" tIns="0" rIns="0" bIns="0" rtlCol="0" anchor="t"/>
          <a:lstStyle/>
          <a:p>
            <a:pPr marL="0" indent="0" algn="l">
              <a:lnSpc>
                <a:spcPts val="1900"/>
              </a:lnSpc>
              <a:buNone/>
            </a:pPr>
            <a:r>
              <a:rPr lang="en-US" sz="1250" dirty="0">
                <a:solidFill>
                  <a:srgbClr val="A9F00F"/>
                </a:solidFill>
                <a:latin typeface="Syne" pitchFamily="34" charset="0"/>
                <a:ea typeface="Syne" pitchFamily="34" charset="-122"/>
                <a:cs typeface="Syne" pitchFamily="34" charset="-120"/>
              </a:rPr>
              <a:t>REFINEMENT</a:t>
            </a:r>
            <a:endParaRPr lang="en-US" sz="1250" dirty="0"/>
          </a:p>
        </p:txBody>
      </p:sp>
      <p:sp>
        <p:nvSpPr>
          <p:cNvPr id="4" name="Text 2"/>
          <p:cNvSpPr/>
          <p:nvPr/>
        </p:nvSpPr>
        <p:spPr>
          <a:xfrm>
            <a:off x="777835" y="1061442"/>
            <a:ext cx="13074729" cy="1250156"/>
          </a:xfrm>
          <a:prstGeom prst="rect">
            <a:avLst/>
          </a:prstGeom>
          <a:noFill/>
          <a:ln/>
        </p:spPr>
        <p:txBody>
          <a:bodyPr wrap="square" lIns="0" tIns="0" rIns="0" bIns="0" rtlCol="0" anchor="t"/>
          <a:lstStyle/>
          <a:p>
            <a:pPr marL="0" indent="0" algn="l">
              <a:lnSpc>
                <a:spcPts val="4900"/>
              </a:lnSpc>
              <a:buNone/>
            </a:pPr>
            <a:r>
              <a:rPr lang="en-US" sz="3900" b="1" dirty="0">
                <a:solidFill>
                  <a:srgbClr val="F0F4F1"/>
                </a:solidFill>
                <a:latin typeface="Syne Extra Bold" pitchFamily="34" charset="0"/>
                <a:ea typeface="Syne Extra Bold" pitchFamily="34" charset="-122"/>
                <a:cs typeface="Syne Extra Bold" pitchFamily="34" charset="-120"/>
              </a:rPr>
              <a:t>Then I Asked Codex to Provide Feedback</a:t>
            </a:r>
            <a:endParaRPr lang="en-US" sz="3900" dirty="0"/>
          </a:p>
        </p:txBody>
      </p:sp>
      <p:pic>
        <p:nvPicPr>
          <p:cNvPr id="5" name="Image 0" descr="preencoded.png"/>
          <p:cNvPicPr>
            <a:picLocks noChangeAspect="1"/>
          </p:cNvPicPr>
          <p:nvPr/>
        </p:nvPicPr>
        <p:blipFill>
          <a:blip r:embed="rId3"/>
          <a:stretch>
            <a:fillRect/>
          </a:stretch>
        </p:blipFill>
        <p:spPr>
          <a:xfrm>
            <a:off x="777835" y="2784158"/>
            <a:ext cx="4443293" cy="4646176"/>
          </a:xfrm>
          <a:prstGeom prst="rect">
            <a:avLst/>
          </a:prstGeom>
        </p:spPr>
      </p:pic>
      <p:sp>
        <p:nvSpPr>
          <p:cNvPr id="6" name="Text 3"/>
          <p:cNvSpPr/>
          <p:nvPr/>
        </p:nvSpPr>
        <p:spPr>
          <a:xfrm>
            <a:off x="6210419" y="2761655"/>
            <a:ext cx="7649647" cy="750094"/>
          </a:xfrm>
          <a:prstGeom prst="rect">
            <a:avLst/>
          </a:prstGeom>
          <a:noFill/>
          <a:ln/>
        </p:spPr>
        <p:txBody>
          <a:bodyPr wrap="square" lIns="0" tIns="0" rIns="0" bIns="0" rtlCol="0" anchor="t"/>
          <a:lstStyle/>
          <a:p>
            <a:pPr marL="0" indent="0" algn="l">
              <a:lnSpc>
                <a:spcPts val="2950"/>
              </a:lnSpc>
              <a:buNone/>
            </a:pPr>
            <a:r>
              <a:rPr lang="en-US" sz="2350" b="1" dirty="0">
                <a:solidFill>
                  <a:srgbClr val="F0F4F1"/>
                </a:solidFill>
                <a:latin typeface="Syne Extra Bold" pitchFamily="34" charset="0"/>
                <a:ea typeface="Syne Extra Bold" pitchFamily="34" charset="-122"/>
                <a:cs typeface="Syne Extra Bold" pitchFamily="34" charset="-120"/>
              </a:rPr>
              <a:t>As usual, Codex is very thorough…</a:t>
            </a:r>
            <a:endParaRPr lang="en-US" sz="2350" dirty="0"/>
          </a:p>
        </p:txBody>
      </p:sp>
      <p:sp>
        <p:nvSpPr>
          <p:cNvPr id="7" name="Text 4"/>
          <p:cNvSpPr/>
          <p:nvPr/>
        </p:nvSpPr>
        <p:spPr>
          <a:xfrm>
            <a:off x="6210419" y="3691771"/>
            <a:ext cx="7649647" cy="607933"/>
          </a:xfrm>
          <a:prstGeom prst="rect">
            <a:avLst/>
          </a:prstGeom>
          <a:noFill/>
          <a:ln/>
        </p:spPr>
        <p:txBody>
          <a:bodyPr wrap="square" lIns="0" tIns="0" rIns="0" bIns="0" rtlCol="0" anchor="t"/>
          <a:lstStyle/>
          <a:p>
            <a:pPr marL="0" indent="0" algn="l">
              <a:lnSpc>
                <a:spcPts val="2350"/>
              </a:lnSpc>
              <a:buNone/>
            </a:pPr>
            <a:r>
              <a:rPr lang="en-US" sz="1550" dirty="0">
                <a:solidFill>
                  <a:srgbClr val="D7E5D8"/>
                </a:solidFill>
                <a:latin typeface="Syne" pitchFamily="34" charset="0"/>
                <a:ea typeface="Syne" pitchFamily="34" charset="-122"/>
                <a:cs typeface="Syne" pitchFamily="34" charset="-120"/>
              </a:rPr>
              <a:t>The initial response was comprehensive but perhaps too broad. Rather than implementing every suggestion immediately, I took a more strategic approach.</a:t>
            </a:r>
            <a:endParaRPr lang="en-US" sz="1550" dirty="0"/>
          </a:p>
        </p:txBody>
      </p:sp>
      <p:sp>
        <p:nvSpPr>
          <p:cNvPr id="8" name="Text 5"/>
          <p:cNvSpPr/>
          <p:nvPr/>
        </p:nvSpPr>
        <p:spPr>
          <a:xfrm>
            <a:off x="6210419" y="4461629"/>
            <a:ext cx="7649647" cy="303967"/>
          </a:xfrm>
          <a:prstGeom prst="rect">
            <a:avLst/>
          </a:prstGeom>
          <a:noFill/>
          <a:ln/>
        </p:spPr>
        <p:txBody>
          <a:bodyPr wrap="none" lIns="0" tIns="0" rIns="0" bIns="0" rtlCol="0" anchor="t"/>
          <a:lstStyle/>
          <a:p>
            <a:pPr marL="0" indent="0" algn="l">
              <a:lnSpc>
                <a:spcPts val="2350"/>
              </a:lnSpc>
              <a:buNone/>
            </a:pPr>
            <a:r>
              <a:rPr lang="en-US" sz="1550" b="1" dirty="0">
                <a:solidFill>
                  <a:srgbClr val="D7E5D8"/>
                </a:solidFill>
                <a:latin typeface="Syne" pitchFamily="34" charset="0"/>
                <a:ea typeface="Syne" pitchFamily="34" charset="-122"/>
                <a:cs typeface="Syne" pitchFamily="34" charset="-120"/>
              </a:rPr>
              <a:t>So I asked Codex to interview me to create a customized list…</a:t>
            </a:r>
            <a:endParaRPr lang="en-US" sz="1550" dirty="0"/>
          </a:p>
        </p:txBody>
      </p:sp>
      <p:sp>
        <p:nvSpPr>
          <p:cNvPr id="9" name="Text 6"/>
          <p:cNvSpPr/>
          <p:nvPr/>
        </p:nvSpPr>
        <p:spPr>
          <a:xfrm>
            <a:off x="6210419" y="4927521"/>
            <a:ext cx="7649647" cy="911900"/>
          </a:xfrm>
          <a:prstGeom prst="rect">
            <a:avLst/>
          </a:prstGeom>
          <a:noFill/>
          <a:ln/>
        </p:spPr>
        <p:txBody>
          <a:bodyPr wrap="square" lIns="0" tIns="0" rIns="0" bIns="0" rtlCol="0" anchor="t"/>
          <a:lstStyle/>
          <a:p>
            <a:pPr marL="0" indent="0" algn="l">
              <a:lnSpc>
                <a:spcPts val="2350"/>
              </a:lnSpc>
              <a:buNone/>
            </a:pPr>
            <a:r>
              <a:rPr lang="en-US" sz="1550" dirty="0">
                <a:solidFill>
                  <a:srgbClr val="D7E5D8"/>
                </a:solidFill>
                <a:latin typeface="Syne" pitchFamily="34" charset="0"/>
                <a:ea typeface="Syne" pitchFamily="34" charset="-122"/>
                <a:cs typeface="Syne" pitchFamily="34" charset="-120"/>
              </a:rPr>
              <a:t>This interactive approach helped narrow down the most relevant tools based on our team's specific workflows, pain points, and technical capabilities. The result was a curated, actionable toolkit rather than an overwhelming catalog.</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793790" y="1028224"/>
            <a:ext cx="1496616" cy="292418"/>
          </a:xfrm>
          <a:prstGeom prst="roundRect">
            <a:avLst>
              <a:gd name="adj" fmla="val 19548"/>
            </a:avLst>
          </a:prstGeom>
          <a:solidFill>
            <a:srgbClr val="334805"/>
          </a:solidFill>
          <a:ln/>
        </p:spPr>
        <p:txBody>
          <a:bodyPr/>
          <a:lstStyle/>
          <a:p>
            <a:endParaRPr lang="en-US"/>
          </a:p>
        </p:txBody>
      </p:sp>
      <p:pic>
        <p:nvPicPr>
          <p:cNvPr id="4"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826" y="1106329"/>
            <a:ext cx="136088" cy="136088"/>
          </a:xfrm>
          <a:prstGeom prst="rect">
            <a:avLst/>
          </a:prstGeom>
        </p:spPr>
      </p:pic>
      <p:sp>
        <p:nvSpPr>
          <p:cNvPr id="5" name="Text 1"/>
          <p:cNvSpPr/>
          <p:nvPr/>
        </p:nvSpPr>
        <p:spPr>
          <a:xfrm>
            <a:off x="1099899" y="1079183"/>
            <a:ext cx="1088469" cy="190500"/>
          </a:xfrm>
          <a:prstGeom prst="rect">
            <a:avLst/>
          </a:prstGeom>
          <a:noFill/>
          <a:ln/>
        </p:spPr>
        <p:txBody>
          <a:bodyPr wrap="none" lIns="0" tIns="0" rIns="0" bIns="0" rtlCol="0" anchor="t"/>
          <a:lstStyle/>
          <a:p>
            <a:pPr marL="0" indent="0" algn="l">
              <a:lnSpc>
                <a:spcPts val="1500"/>
              </a:lnSpc>
              <a:buNone/>
            </a:pPr>
            <a:r>
              <a:rPr lang="en-US" sz="1050" dirty="0">
                <a:solidFill>
                  <a:srgbClr val="D7E5D8"/>
                </a:solidFill>
                <a:latin typeface="Syne" pitchFamily="34" charset="0"/>
                <a:ea typeface="Syne" pitchFamily="34" charset="-122"/>
                <a:cs typeface="Syne" pitchFamily="34" charset="-120"/>
              </a:rPr>
              <a:t>TOOL SPOTLIGHT</a:t>
            </a:r>
            <a:endParaRPr lang="en-US" sz="1050" dirty="0"/>
          </a:p>
        </p:txBody>
      </p:sp>
      <p:sp>
        <p:nvSpPr>
          <p:cNvPr id="6" name="Text 2"/>
          <p:cNvSpPr/>
          <p:nvPr/>
        </p:nvSpPr>
        <p:spPr>
          <a:xfrm>
            <a:off x="793790" y="1371600"/>
            <a:ext cx="7556421" cy="1063228"/>
          </a:xfrm>
          <a:prstGeom prst="rect">
            <a:avLst/>
          </a:prstGeom>
          <a:noFill/>
          <a:ln/>
        </p:spPr>
        <p:txBody>
          <a:bodyPr wrap="square" lIns="0" tIns="0" rIns="0" bIns="0" rtlCol="0" anchor="t"/>
          <a:lstStyle/>
          <a:p>
            <a:pPr marL="0" indent="0" algn="l">
              <a:lnSpc>
                <a:spcPts val="4150"/>
              </a:lnSpc>
              <a:buNone/>
            </a:pPr>
            <a:r>
              <a:rPr lang="en-US" sz="3300" b="1" dirty="0">
                <a:solidFill>
                  <a:srgbClr val="F0F4F1"/>
                </a:solidFill>
                <a:latin typeface="Syne Extra Bold" pitchFamily="34" charset="0"/>
                <a:ea typeface="Syne Extra Bold" pitchFamily="34" charset="-122"/>
                <a:cs typeface="Syne Extra Bold" pitchFamily="34" charset="-120"/>
              </a:rPr>
              <a:t>Gamma: AI-Powered Presentations</a:t>
            </a:r>
            <a:endParaRPr lang="en-US" sz="3300" dirty="0"/>
          </a:p>
        </p:txBody>
      </p:sp>
      <p:sp>
        <p:nvSpPr>
          <p:cNvPr id="7" name="Text 3"/>
          <p:cNvSpPr/>
          <p:nvPr/>
        </p:nvSpPr>
        <p:spPr>
          <a:xfrm>
            <a:off x="793790" y="2753678"/>
            <a:ext cx="3425904" cy="318849"/>
          </a:xfrm>
          <a:prstGeom prst="rect">
            <a:avLst/>
          </a:prstGeom>
          <a:noFill/>
          <a:ln/>
        </p:spPr>
        <p:txBody>
          <a:bodyPr wrap="none" lIns="0" tIns="0" rIns="0" bIns="0" rtlCol="0" anchor="t"/>
          <a:lstStyle/>
          <a:p>
            <a:pPr marL="0" indent="0" algn="l">
              <a:lnSpc>
                <a:spcPts val="2500"/>
              </a:lnSpc>
              <a:buNone/>
            </a:pPr>
            <a:r>
              <a:rPr lang="en-US" sz="2000" b="1" dirty="0">
                <a:solidFill>
                  <a:srgbClr val="F0F4F1"/>
                </a:solidFill>
                <a:latin typeface="Syne Extra Bold" pitchFamily="34" charset="0"/>
                <a:ea typeface="Syne Extra Bold" pitchFamily="34" charset="-122"/>
                <a:cs typeface="Syne Extra Bold" pitchFamily="34" charset="-120"/>
              </a:rPr>
              <a:t>First Impressions</a:t>
            </a:r>
            <a:endParaRPr lang="en-US" sz="2000" dirty="0"/>
          </a:p>
        </p:txBody>
      </p:sp>
      <p:sp>
        <p:nvSpPr>
          <p:cNvPr id="8" name="Text 4"/>
          <p:cNvSpPr/>
          <p:nvPr/>
        </p:nvSpPr>
        <p:spPr>
          <a:xfrm>
            <a:off x="793790" y="3200043"/>
            <a:ext cx="3969187" cy="238125"/>
          </a:xfrm>
          <a:prstGeom prst="rect">
            <a:avLst/>
          </a:prstGeom>
          <a:noFill/>
          <a:ln/>
        </p:spPr>
        <p:txBody>
          <a:bodyPr wrap="none" lIns="0" tIns="0" rIns="0" bIns="0" rtlCol="0" anchor="t"/>
          <a:lstStyle/>
          <a:p>
            <a:pPr marL="342900" indent="-342900" algn="l">
              <a:lnSpc>
                <a:spcPts val="1850"/>
              </a:lnSpc>
              <a:buSzPct val="100000"/>
              <a:buChar char="•"/>
            </a:pPr>
            <a:r>
              <a:rPr lang="en-US" sz="1300" dirty="0">
                <a:solidFill>
                  <a:srgbClr val="D7E5D8"/>
                </a:solidFill>
                <a:latin typeface="Syne" pitchFamily="34" charset="0"/>
                <a:ea typeface="Syne" pitchFamily="34" charset="-122"/>
                <a:cs typeface="Syne" pitchFamily="34" charset="-120"/>
              </a:rPr>
              <a:t>Sign-up process is slower than competitors</a:t>
            </a:r>
            <a:endParaRPr lang="en-US" sz="1300" dirty="0"/>
          </a:p>
        </p:txBody>
      </p:sp>
      <p:sp>
        <p:nvSpPr>
          <p:cNvPr id="9" name="Text 5"/>
          <p:cNvSpPr/>
          <p:nvPr/>
        </p:nvSpPr>
        <p:spPr>
          <a:xfrm>
            <a:off x="793790" y="3482816"/>
            <a:ext cx="3969187" cy="476250"/>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7E5D8"/>
                </a:solidFill>
                <a:latin typeface="Syne" pitchFamily="34" charset="0"/>
                <a:ea typeface="Syne" pitchFamily="34" charset="-122"/>
                <a:cs typeface="Syne" pitchFamily="34" charset="-120"/>
              </a:rPr>
              <a:t>Impressively quick outline and presentation generation</a:t>
            </a:r>
            <a:endParaRPr lang="en-US" sz="1300" dirty="0"/>
          </a:p>
        </p:txBody>
      </p:sp>
      <p:sp>
        <p:nvSpPr>
          <p:cNvPr id="10" name="Text 6"/>
          <p:cNvSpPr/>
          <p:nvPr/>
        </p:nvSpPr>
        <p:spPr>
          <a:xfrm>
            <a:off x="793790" y="4003715"/>
            <a:ext cx="3969187" cy="476250"/>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7E5D8"/>
                </a:solidFill>
                <a:latin typeface="Syne" pitchFamily="34" charset="0"/>
                <a:ea typeface="Syne" pitchFamily="34" charset="-122"/>
                <a:cs typeface="Syne" pitchFamily="34" charset="-120"/>
              </a:rPr>
              <a:t>Export flexibility: PowerPoint, PDF, and PNG formats</a:t>
            </a:r>
            <a:endParaRPr lang="en-US" sz="1300" dirty="0"/>
          </a:p>
        </p:txBody>
      </p:sp>
      <p:sp>
        <p:nvSpPr>
          <p:cNvPr id="11" name="Text 7"/>
          <p:cNvSpPr/>
          <p:nvPr/>
        </p:nvSpPr>
        <p:spPr>
          <a:xfrm>
            <a:off x="793790" y="4524613"/>
            <a:ext cx="3969187" cy="238125"/>
          </a:xfrm>
          <a:prstGeom prst="rect">
            <a:avLst/>
          </a:prstGeom>
          <a:noFill/>
          <a:ln/>
        </p:spPr>
        <p:txBody>
          <a:bodyPr wrap="none" lIns="0" tIns="0" rIns="0" bIns="0" rtlCol="0" anchor="t"/>
          <a:lstStyle/>
          <a:p>
            <a:pPr marL="342900" indent="-342900" algn="l">
              <a:lnSpc>
                <a:spcPts val="1850"/>
              </a:lnSpc>
              <a:buSzPct val="100000"/>
              <a:buChar char="•"/>
            </a:pPr>
            <a:r>
              <a:rPr lang="en-US" sz="1300" dirty="0">
                <a:solidFill>
                  <a:srgbClr val="D7E5D8"/>
                </a:solidFill>
                <a:latin typeface="Syne" pitchFamily="34" charset="0"/>
                <a:ea typeface="Syne" pitchFamily="34" charset="-122"/>
                <a:cs typeface="Syne" pitchFamily="34" charset="-120"/>
              </a:rPr>
              <a:t>Image generation quality needs improvement</a:t>
            </a:r>
            <a:endParaRPr lang="en-US" sz="1300" dirty="0"/>
          </a:p>
        </p:txBody>
      </p:sp>
      <p:sp>
        <p:nvSpPr>
          <p:cNvPr id="12" name="Text 8"/>
          <p:cNvSpPr/>
          <p:nvPr/>
        </p:nvSpPr>
        <p:spPr>
          <a:xfrm>
            <a:off x="793790" y="4807387"/>
            <a:ext cx="3969187" cy="476250"/>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D7E5D8"/>
                </a:solidFill>
                <a:latin typeface="Syne" pitchFamily="34" charset="0"/>
                <a:ea typeface="Syne" pitchFamily="34" charset="-122"/>
                <a:cs typeface="Syne" pitchFamily="34" charset="-120"/>
              </a:rPr>
              <a:t>User interface is intuitive and fairly easy to navigate</a:t>
            </a:r>
            <a:endParaRPr lang="en-US" sz="1300" dirty="0"/>
          </a:p>
        </p:txBody>
      </p:sp>
      <p:sp>
        <p:nvSpPr>
          <p:cNvPr id="13" name="Text 9"/>
          <p:cNvSpPr/>
          <p:nvPr/>
        </p:nvSpPr>
        <p:spPr>
          <a:xfrm>
            <a:off x="5185648" y="2753678"/>
            <a:ext cx="3172063" cy="637699"/>
          </a:xfrm>
          <a:prstGeom prst="rect">
            <a:avLst/>
          </a:prstGeom>
          <a:noFill/>
          <a:ln/>
        </p:spPr>
        <p:txBody>
          <a:bodyPr wrap="square" lIns="0" tIns="0" rIns="0" bIns="0" rtlCol="0" anchor="t"/>
          <a:lstStyle/>
          <a:p>
            <a:pPr marL="0" indent="0" algn="l">
              <a:lnSpc>
                <a:spcPts val="2500"/>
              </a:lnSpc>
              <a:buNone/>
            </a:pPr>
            <a:r>
              <a:rPr lang="en-US" sz="2000" b="1" dirty="0">
                <a:solidFill>
                  <a:srgbClr val="F0F4F1"/>
                </a:solidFill>
                <a:latin typeface="Syne Extra Bold" pitchFamily="34" charset="0"/>
                <a:ea typeface="Syne Extra Bold" pitchFamily="34" charset="-122"/>
                <a:cs typeface="Syne Extra Bold" pitchFamily="34" charset="-120"/>
              </a:rPr>
              <a:t>Subscription Model</a:t>
            </a:r>
            <a:endParaRPr lang="en-US" sz="2000" dirty="0"/>
          </a:p>
        </p:txBody>
      </p:sp>
      <p:sp>
        <p:nvSpPr>
          <p:cNvPr id="14" name="Text 10"/>
          <p:cNvSpPr/>
          <p:nvPr/>
        </p:nvSpPr>
        <p:spPr>
          <a:xfrm>
            <a:off x="5185648" y="3518892"/>
            <a:ext cx="3172063" cy="952500"/>
          </a:xfrm>
          <a:prstGeom prst="rect">
            <a:avLst/>
          </a:prstGeom>
          <a:noFill/>
          <a:ln/>
        </p:spPr>
        <p:txBody>
          <a:bodyPr wrap="square" lIns="0" tIns="0" rIns="0" bIns="0" rtlCol="0" anchor="t"/>
          <a:lstStyle/>
          <a:p>
            <a:pPr marL="0" indent="0" algn="l">
              <a:lnSpc>
                <a:spcPts val="1850"/>
              </a:lnSpc>
              <a:buNone/>
            </a:pPr>
            <a:r>
              <a:rPr lang="en-US" sz="1300" dirty="0">
                <a:solidFill>
                  <a:srgbClr val="D7E5D8"/>
                </a:solidFill>
                <a:latin typeface="Syne" pitchFamily="34" charset="0"/>
                <a:ea typeface="Syne" pitchFamily="34" charset="-122"/>
                <a:cs typeface="Syne" pitchFamily="34" charset="-120"/>
              </a:rPr>
              <a:t>Pricing based on number of slides (called "cards") and design mode access. This usage-based approach allows teams to scale their investment with actual needs.</a:t>
            </a:r>
            <a:endParaRPr lang="en-US" sz="1300" dirty="0"/>
          </a:p>
        </p:txBody>
      </p:sp>
      <p:pic>
        <p:nvPicPr>
          <p:cNvPr id="15" name="Image 2" descr="preencoded.png"/>
          <p:cNvPicPr>
            <a:picLocks noChangeAspect="1"/>
          </p:cNvPicPr>
          <p:nvPr/>
        </p:nvPicPr>
        <p:blipFill>
          <a:blip r:embed="rId6"/>
          <a:stretch>
            <a:fillRect/>
          </a:stretch>
        </p:blipFill>
        <p:spPr>
          <a:xfrm>
            <a:off x="5185648" y="4614863"/>
            <a:ext cx="2378988" cy="1453396"/>
          </a:xfrm>
          <a:prstGeom prst="rect">
            <a:avLst/>
          </a:prstGeom>
        </p:spPr>
      </p:pic>
      <p:sp>
        <p:nvSpPr>
          <p:cNvPr id="16" name="Shape 11"/>
          <p:cNvSpPr/>
          <p:nvPr/>
        </p:nvSpPr>
        <p:spPr>
          <a:xfrm>
            <a:off x="793790" y="6355199"/>
            <a:ext cx="7556421" cy="846058"/>
          </a:xfrm>
          <a:prstGeom prst="roundRect">
            <a:avLst>
              <a:gd name="adj" fmla="val 8445"/>
            </a:avLst>
          </a:prstGeom>
          <a:solidFill>
            <a:srgbClr val="334805"/>
          </a:solidFill>
          <a:ln/>
        </p:spPr>
        <p:txBody>
          <a:bodyPr/>
          <a:lstStyle/>
          <a:p>
            <a:endParaRPr lang="en-US"/>
          </a:p>
        </p:txBody>
      </p:sp>
      <p:pic>
        <p:nvPicPr>
          <p:cNvPr id="17" name="Image 3" descr="preencoded.png"/>
          <p:cNvPicPr>
            <a:picLocks noChangeAspect="1"/>
          </p:cNvPicPr>
          <p:nvPr/>
        </p:nvPicPr>
        <p:blipFill>
          <a:blip r:embed="rId7"/>
          <a:stretch>
            <a:fillRect/>
          </a:stretch>
        </p:blipFill>
        <p:spPr>
          <a:xfrm>
            <a:off x="963811" y="6594158"/>
            <a:ext cx="212646" cy="170021"/>
          </a:xfrm>
          <a:prstGeom prst="rect">
            <a:avLst/>
          </a:prstGeom>
        </p:spPr>
      </p:pic>
      <p:sp>
        <p:nvSpPr>
          <p:cNvPr id="18" name="Text 12"/>
          <p:cNvSpPr/>
          <p:nvPr/>
        </p:nvSpPr>
        <p:spPr>
          <a:xfrm>
            <a:off x="1346478" y="6525220"/>
            <a:ext cx="6833711" cy="476250"/>
          </a:xfrm>
          <a:prstGeom prst="rect">
            <a:avLst/>
          </a:prstGeom>
          <a:noFill/>
          <a:ln/>
        </p:spPr>
        <p:txBody>
          <a:bodyPr wrap="square" lIns="0" tIns="0" rIns="0" bIns="0" rtlCol="0" anchor="t"/>
          <a:lstStyle/>
          <a:p>
            <a:pPr marL="0" indent="0" algn="l">
              <a:lnSpc>
                <a:spcPts val="1850"/>
              </a:lnSpc>
              <a:buNone/>
            </a:pPr>
            <a:r>
              <a:rPr lang="en-US" sz="1300" b="1" dirty="0">
                <a:solidFill>
                  <a:srgbClr val="FFFFFF"/>
                </a:solidFill>
                <a:latin typeface="Syne" pitchFamily="34" charset="0"/>
                <a:ea typeface="Syne" pitchFamily="34" charset="-122"/>
                <a:cs typeface="Syne" pitchFamily="34" charset="-120"/>
              </a:rPr>
              <a:t>Try it yourself:</a:t>
            </a:r>
            <a:r>
              <a:rPr lang="en-US" sz="1300" dirty="0">
                <a:solidFill>
                  <a:srgbClr val="FFFFFF"/>
                </a:solidFill>
                <a:latin typeface="Syne" pitchFamily="34" charset="0"/>
                <a:ea typeface="Syne" pitchFamily="34" charset="-122"/>
                <a:cs typeface="Syne" pitchFamily="34" charset="-120"/>
              </a:rPr>
              <a:t> Visit </a:t>
            </a:r>
            <a:r>
              <a:rPr lang="en-US" sz="1300" dirty="0">
                <a:solidFill>
                  <a:srgbClr val="000000"/>
                </a:solidFill>
                <a:highlight>
                  <a:srgbClr val="A9F00F"/>
                </a:highlight>
                <a:latin typeface="Syne" pitchFamily="34" charset="0"/>
                <a:ea typeface="Syne" pitchFamily="34" charset="-122"/>
                <a:cs typeface="Syne" pitchFamily="34" charset="-120"/>
              </a:rPr>
              <a:t>gamma.app</a:t>
            </a:r>
            <a:r>
              <a:rPr lang="en-US" sz="1300" dirty="0">
                <a:solidFill>
                  <a:srgbClr val="FFFFFF"/>
                </a:solidFill>
                <a:latin typeface="Syne" pitchFamily="34" charset="0"/>
                <a:ea typeface="Syne" pitchFamily="34" charset="-122"/>
                <a:cs typeface="Syne" pitchFamily="34" charset="-120"/>
              </a:rPr>
              <a:t> to experience AI-powered presentation creation. Perfect for PMs who need to create compelling decks quickly without sacrificing quality.</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594</Words>
  <Application>Microsoft Macintosh PowerPoint</Application>
  <PresentationFormat>Custom</PresentationFormat>
  <Paragraphs>54</Paragraphs>
  <Slides>6</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Syne</vt:lpstr>
      <vt:lpstr>Arial</vt:lpstr>
      <vt:lpstr>Syne Light</vt:lpstr>
      <vt:lpstr>Syne Extra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Jin Zhang</cp:lastModifiedBy>
  <cp:revision>1</cp:revision>
  <dcterms:created xsi:type="dcterms:W3CDTF">2026-01-22T23:45:14Z</dcterms:created>
  <dcterms:modified xsi:type="dcterms:W3CDTF">2026-01-22T23:46:06Z</dcterms:modified>
</cp:coreProperties>
</file>